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9144000" cy="68580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  <a:endParaRPr sz="32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  <a:endParaRPr sz="32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  <a:endParaRPr sz="32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  <a:endParaRPr sz="32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 lvl="0">
              <a:defRPr b="0" cap="none" sz="1800"/>
            </a:pPr>
            <a:r>
              <a:rPr b="1" cap="all" sz="4000"/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One</a:t>
            </a:r>
            <a:endParaRPr sz="20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Two</a:t>
            </a:r>
            <a:endParaRPr sz="20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Three</a:t>
            </a:r>
            <a:endParaRPr sz="20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Four</a:t>
            </a:r>
            <a:endParaRPr sz="20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 lvl="0">
              <a:defRPr b="0" sz="1800"/>
            </a:pPr>
            <a:r>
              <a:rPr b="1" sz="2400"/>
              <a:t>Body Level One</a:t>
            </a:r>
            <a:endParaRPr b="1" sz="2400"/>
          </a:p>
          <a:p>
            <a:pPr lvl="1">
              <a:defRPr b="0" sz="1800"/>
            </a:pPr>
            <a:r>
              <a:rPr b="1" sz="2400"/>
              <a:t>Body Level Two</a:t>
            </a:r>
            <a:endParaRPr b="1" sz="2400"/>
          </a:p>
          <a:p>
            <a:pPr lvl="2">
              <a:defRPr b="0" sz="1800"/>
            </a:pPr>
            <a:r>
              <a:rPr b="1" sz="2400"/>
              <a:t>Body Level Three</a:t>
            </a:r>
            <a:endParaRPr b="1" sz="2400"/>
          </a:p>
          <a:p>
            <a:pPr lvl="3">
              <a:defRPr b="0" sz="1800"/>
            </a:pPr>
            <a:r>
              <a:rPr b="1" sz="2400"/>
              <a:t>Body Level Four</a:t>
            </a:r>
            <a:endParaRPr b="1" sz="2400"/>
          </a:p>
          <a:p>
            <a:pPr lvl="4">
              <a:defRPr b="0" sz="1800"/>
            </a:pPr>
            <a:r>
              <a:rPr b="1" sz="2400"/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 algn="ctr" defTabSz="457200">
        <a:defRPr sz="4400"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latin typeface="Calibri"/>
          <a:ea typeface="Calibri"/>
          <a:cs typeface="Calibri"/>
          <a:sym typeface="Calibri"/>
        </a:defRPr>
      </a:lvl5pPr>
      <a:lvl6pPr algn="ctr" defTabSz="457200">
        <a:defRPr sz="4400">
          <a:latin typeface="Calibri"/>
          <a:ea typeface="Calibri"/>
          <a:cs typeface="Calibri"/>
          <a:sym typeface="Calibri"/>
        </a:defRPr>
      </a:lvl6pPr>
      <a:lvl7pPr algn="ctr" defTabSz="457200">
        <a:defRPr sz="4400">
          <a:latin typeface="Calibri"/>
          <a:ea typeface="Calibri"/>
          <a:cs typeface="Calibri"/>
          <a:sym typeface="Calibri"/>
        </a:defRPr>
      </a:lvl7pPr>
      <a:lvl8pPr algn="ctr" defTabSz="457200">
        <a:defRPr sz="4400">
          <a:latin typeface="Calibri"/>
          <a:ea typeface="Calibri"/>
          <a:cs typeface="Calibri"/>
          <a:sym typeface="Calibri"/>
        </a:defRPr>
      </a:lvl8pPr>
      <a:lvl9pPr algn="ctr" defTabSz="457200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LEARN Style Inventory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Action Bar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768554" y="702791"/>
            <a:ext cx="342061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Tile Default – Background #17415F</a:t>
            </a:r>
          </a:p>
        </p:txBody>
      </p:sp>
      <p:sp>
        <p:nvSpPr>
          <p:cNvPr id="101" name="Shape 101"/>
          <p:cNvSpPr/>
          <p:nvPr/>
        </p:nvSpPr>
        <p:spPr>
          <a:xfrm>
            <a:off x="778798" y="3512461"/>
            <a:ext cx="313382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Text – Open Sans 20px Bold #FFF</a:t>
            </a:r>
          </a:p>
        </p:txBody>
      </p:sp>
      <p:sp>
        <p:nvSpPr>
          <p:cNvPr id="102" name="Shape 102"/>
          <p:cNvSpPr/>
          <p:nvPr/>
        </p:nvSpPr>
        <p:spPr>
          <a:xfrm>
            <a:off x="768554" y="4912112"/>
            <a:ext cx="807840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Button Default – Open Sans 1.5em #FFF, Background #0A5C87, Rollover Background #0C6A9C</a:t>
            </a:r>
            <a:endParaRPr sz="1600"/>
          </a:p>
        </p:txBody>
      </p:sp>
      <p:pic>
        <p:nvPicPr>
          <p:cNvPr id="103" name="image18.png" descr="Tile-ActionB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047" y="1072123"/>
            <a:ext cx="2851158" cy="1799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19.png" descr="Tile-Rollover-ActionB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7235" y="1072123"/>
            <a:ext cx="2740073" cy="1940268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4435483" y="698277"/>
            <a:ext cx="3871178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Tile Rollover – Background #164769</a:t>
            </a:r>
          </a:p>
        </p:txBody>
      </p:sp>
      <p:pic>
        <p:nvPicPr>
          <p:cNvPr id="106" name="image20.png" descr="Title-ActionB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047" y="3916345"/>
            <a:ext cx="2569227" cy="354377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4424562" y="3495804"/>
            <a:ext cx="285274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Glyphicon – 30px #FFF</a:t>
            </a:r>
          </a:p>
        </p:txBody>
      </p:sp>
      <p:pic>
        <p:nvPicPr>
          <p:cNvPr id="108" name="image21.png" descr="Glyphicon-ActionBa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2063" y="3875378"/>
            <a:ext cx="364085" cy="398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22.png" descr="Button-ActionBa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1047" y="5286881"/>
            <a:ext cx="2635907" cy="694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Subscribe Module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1065601" y="375615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Open Sans 20px Bold #FFF</a:t>
            </a:r>
          </a:p>
        </p:txBody>
      </p:sp>
      <p:sp>
        <p:nvSpPr>
          <p:cNvPr id="114" name="Shape 114"/>
          <p:cNvSpPr/>
          <p:nvPr/>
        </p:nvSpPr>
        <p:spPr>
          <a:xfrm>
            <a:off x="1075844" y="1484605"/>
            <a:ext cx="739471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Descriptor text – Open Sans 13px #FFF, line-height 17px </a:t>
            </a:r>
          </a:p>
        </p:txBody>
      </p:sp>
      <p:sp>
        <p:nvSpPr>
          <p:cNvPr id="115" name="Shape 115"/>
          <p:cNvSpPr/>
          <p:nvPr/>
        </p:nvSpPr>
        <p:spPr>
          <a:xfrm>
            <a:off x="1065601" y="2525790"/>
            <a:ext cx="6657252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Form field default – Height 38px, background #EEE</a:t>
            </a:r>
            <a:endParaRPr sz="1600"/>
          </a:p>
          <a:p>
            <a:pPr lvl="0"/>
            <a:r>
              <a:rPr sz="1600"/>
              <a:t>Button – Open Sans 16px Bold #FFF, Background #063346</a:t>
            </a:r>
            <a:endParaRPr sz="1600"/>
          </a:p>
          <a:p>
            <a:pPr lvl="0"/>
            <a:r>
              <a:rPr sz="1600"/>
              <a:t> </a:t>
            </a:r>
          </a:p>
        </p:txBody>
      </p:sp>
      <p:sp>
        <p:nvSpPr>
          <p:cNvPr id="116" name="Shape 116"/>
          <p:cNvSpPr/>
          <p:nvPr/>
        </p:nvSpPr>
        <p:spPr>
          <a:xfrm>
            <a:off x="1075844" y="3796384"/>
            <a:ext cx="65343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Button rollover – Background #1295e8 </a:t>
            </a:r>
          </a:p>
        </p:txBody>
      </p:sp>
      <p:pic>
        <p:nvPicPr>
          <p:cNvPr id="117" name="image23.png" descr="ModuleH2-Subscrib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888" y="806584"/>
            <a:ext cx="4417666" cy="432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4.png" descr="Descriptor.Subscrib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888" y="1853937"/>
            <a:ext cx="6544965" cy="42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25.png" descr="FormField-Button-Subscrib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7888" y="3126495"/>
            <a:ext cx="4274041" cy="436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26.png" descr="FormField-Button-Rollov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7888" y="4150647"/>
            <a:ext cx="4250642" cy="436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27.png" descr="FormField-Tex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7888" y="5138854"/>
            <a:ext cx="4291612" cy="43731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1086087" y="4769522"/>
            <a:ext cx="595051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Form field text – Open Sans 16px #555</a:t>
            </a:r>
          </a:p>
        </p:txBody>
      </p:sp>
      <p:pic>
        <p:nvPicPr>
          <p:cNvPr id="123" name="image28.png" descr="Footnote-Subscrib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907" y="6167678"/>
            <a:ext cx="18923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096331" y="5798346"/>
            <a:ext cx="631924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Footnote – Open Sans 10px #FFF, link 1px underline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Blog Module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065601" y="570213"/>
            <a:ext cx="45165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Open Sans 20px Bold #FFF, Rollover underline</a:t>
            </a:r>
          </a:p>
        </p:txBody>
      </p:sp>
      <p:pic>
        <p:nvPicPr>
          <p:cNvPr id="129" name="image29.png" descr="ModuleH2-Blo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888" y="939544"/>
            <a:ext cx="2428289" cy="46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065601" y="2786959"/>
            <a:ext cx="726156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Date – Open Sans 13px Bold #FFF, line-height 17px, border-bottom 2px Solid #39C</a:t>
            </a:r>
          </a:p>
        </p:txBody>
      </p:sp>
      <p:pic>
        <p:nvPicPr>
          <p:cNvPr id="131" name="image30.png" descr="Date-Blo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888" y="3156292"/>
            <a:ext cx="1349655" cy="30908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065601" y="3838811"/>
            <a:ext cx="726156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Title – Open Sans 13px Regular #FFF, line-height 17px, Rollover underline </a:t>
            </a:r>
          </a:p>
        </p:txBody>
      </p:sp>
      <p:pic>
        <p:nvPicPr>
          <p:cNvPr id="133" name="image31.png" descr="Title-Blo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7888" y="4279620"/>
            <a:ext cx="2314522" cy="22235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065602" y="1765880"/>
            <a:ext cx="29084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Glyphicon – 20px Bold #FFF</a:t>
            </a:r>
          </a:p>
        </p:txBody>
      </p:sp>
      <p:pic>
        <p:nvPicPr>
          <p:cNvPr id="135" name="image32.png" descr="Glyphicon-Blog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7888" y="2175709"/>
            <a:ext cx="418687" cy="35887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1065601" y="4865003"/>
            <a:ext cx="7261560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Default – Height 38px, background #EEE</a:t>
            </a:r>
            <a:endParaRPr sz="1600"/>
          </a:p>
          <a:p>
            <a:pPr lvl="0"/>
            <a:r>
              <a:rPr sz="1600"/>
              <a:t>Button – Open Sans 16px Bold #FFF, Background #063346</a:t>
            </a:r>
            <a:endParaRPr sz="1600"/>
          </a:p>
          <a:p>
            <a:pPr lvl="0"/>
            <a:r>
              <a:rPr sz="1600"/>
              <a:t>Button rollover – Background #1295e8 </a:t>
            </a:r>
            <a:endParaRPr sz="1600"/>
          </a:p>
          <a:p>
            <a:pPr lvl="0"/>
            <a:endParaRPr sz="1600"/>
          </a:p>
        </p:txBody>
      </p:sp>
      <p:pic>
        <p:nvPicPr>
          <p:cNvPr id="137" name="image33.png" descr="Button-Blog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7888" y="5822588"/>
            <a:ext cx="1342870" cy="43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34.png" descr="Button-Rollover-Blog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23187" y="5822588"/>
            <a:ext cx="1369926" cy="43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Explainer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045115" y="61118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line-height 44px, letter-spacing normal</a:t>
            </a:r>
          </a:p>
        </p:txBody>
      </p:sp>
      <p:pic>
        <p:nvPicPr>
          <p:cNvPr id="143" name="image35.png" descr="H1-Explai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280" y="993840"/>
            <a:ext cx="5917611" cy="728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36.png" descr="H2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386" y="2429062"/>
            <a:ext cx="3461969" cy="40326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1045115" y="2110940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22px Font-weight 400 #666, line-height 24px</a:t>
            </a:r>
          </a:p>
        </p:txBody>
      </p:sp>
      <p:pic>
        <p:nvPicPr>
          <p:cNvPr id="146" name="image37.png" descr="NavTabs-Explain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386" y="3954791"/>
            <a:ext cx="2527121" cy="240347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045115" y="3304018"/>
            <a:ext cx="74049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Nav Tabs – Open Sans 16px Font-weight 400 #000, link #0C648C, background #eee, underline line-height 24px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1024629" y="600938"/>
            <a:ext cx="7404953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Notification Box - Background #EEFAFE</a:t>
            </a:r>
            <a:endParaRPr sz="1600"/>
          </a:p>
          <a:p>
            <a:pPr lvl="0"/>
            <a:r>
              <a:rPr sz="1600"/>
              <a:t>H2 – Open Sans 16px Bold #333, letter-spacing normal, line-height 32px</a:t>
            </a:r>
            <a:endParaRPr sz="1600"/>
          </a:p>
          <a:p>
            <a:pPr lvl="0"/>
            <a:r>
              <a:rPr sz="1600"/>
              <a:t>P – Open Sans 16px #333, line-height 24px</a:t>
            </a:r>
            <a:endParaRPr sz="1600"/>
          </a:p>
          <a:p>
            <a:pPr lvl="0"/>
            <a:r>
              <a:rPr sz="1600"/>
              <a:t>List – Open Sans 15px #333, link #0C648C</a:t>
            </a:r>
            <a:endParaRPr sz="1600"/>
          </a:p>
          <a:p>
            <a:pPr lvl="0"/>
            <a:r>
              <a:rPr sz="1600"/>
              <a:t>Button – Open Sans 16px Bold #FFF, Background #0A5c87, Rollover #0C6A9C</a:t>
            </a:r>
          </a:p>
        </p:txBody>
      </p:sp>
      <p:pic>
        <p:nvPicPr>
          <p:cNvPr id="150" name="image38.png" descr="NotficationBox-Button-Explai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218" y="2094998"/>
            <a:ext cx="4811193" cy="2089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39.png" descr="BlockQuote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765" y="5299047"/>
            <a:ext cx="5632590" cy="93876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024629" y="4696524"/>
            <a:ext cx="740495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Block quote - Background #F2F2F2</a:t>
            </a:r>
            <a:endParaRPr sz="1600"/>
          </a:p>
          <a:p>
            <a:pPr lvl="0"/>
            <a:r>
              <a:rPr sz="1600"/>
              <a:t>Open Sans 16px Bold #333, line-height 24px, link #0C648C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973414" y="478035"/>
            <a:ext cx="7404953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H3 – Bitter 21px font-weight normal #333, letter-spacing normal, line-height 25px</a:t>
            </a:r>
            <a:endParaRPr sz="1600"/>
          </a:p>
          <a:p>
            <a:pPr lvl="0"/>
            <a:r>
              <a:rPr sz="1600"/>
              <a:t>P – Open Sans 16px #333, link #0C648C, border-bottom 1px #0C648C, line-height 24px</a:t>
            </a:r>
            <a:endParaRPr sz="1600"/>
          </a:p>
          <a:p>
            <a:pPr lvl="0"/>
            <a:r>
              <a:rPr sz="1600"/>
              <a:t>Glossary-term – border-bottom dashed</a:t>
            </a:r>
          </a:p>
        </p:txBody>
      </p:sp>
      <p:pic>
        <p:nvPicPr>
          <p:cNvPr id="155" name="image40.png" descr="Conte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959" y="1392037"/>
            <a:ext cx="5940836" cy="240303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973414" y="4030638"/>
            <a:ext cx="740495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Tooltip</a:t>
            </a:r>
            <a:endParaRPr sz="1600"/>
          </a:p>
          <a:p>
            <a:pPr lvl="0"/>
            <a:r>
              <a:rPr sz="1600"/>
              <a:t>Title – Bitter 21px #FFF font-weight normal</a:t>
            </a:r>
            <a:endParaRPr sz="1600"/>
          </a:p>
          <a:p>
            <a:pPr lvl="0"/>
            <a:r>
              <a:rPr sz="1600"/>
              <a:t>Text – Open Sans 14px #CDEDFA font-weight normal, line-spacing 19px  </a:t>
            </a:r>
            <a:endParaRPr sz="1600"/>
          </a:p>
          <a:p>
            <a:pPr lvl="0"/>
            <a:r>
              <a:rPr sz="1600"/>
              <a:t> </a:t>
            </a:r>
          </a:p>
        </p:txBody>
      </p:sp>
      <p:pic>
        <p:nvPicPr>
          <p:cNvPr id="157" name="image41.png" descr="List-Glossary-Rollover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638" y="4872032"/>
            <a:ext cx="5292817" cy="1675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Hero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1371600" y="3558456"/>
            <a:ext cx="6400800" cy="17526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888888"/>
                </a:solidFill>
              </a:rPr>
              <a:t>Home, Get Coverage, Change or Update Plan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42.png" descr="Accordian-Open-Explai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883" y="1688140"/>
            <a:ext cx="6132703" cy="2451463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1034872" y="672633"/>
            <a:ext cx="7404952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FAQ Question – Open Sans 16px font-weight normal #063346, letter-spacing normal, line-height 24px, border-bottom 1px #08425D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FAQ Question .answer – Open Sans 16px #666, line-height 24px</a:t>
            </a:r>
          </a:p>
        </p:txBody>
      </p:sp>
      <p:sp>
        <p:nvSpPr>
          <p:cNvPr id="161" name="Shape 161"/>
          <p:cNvSpPr/>
          <p:nvPr/>
        </p:nvSpPr>
        <p:spPr>
          <a:xfrm>
            <a:off x="1034872" y="4645135"/>
            <a:ext cx="3707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Survey H2 – Bitter 24px, line-height 32px</a:t>
            </a:r>
          </a:p>
        </p:txBody>
      </p:sp>
      <p:pic>
        <p:nvPicPr>
          <p:cNvPr id="162" name="image43.png" descr="H2-Survey-Explain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181" y="4973499"/>
            <a:ext cx="3472212" cy="492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44.png" descr="Radio-Survey-Explain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3254" y="4983688"/>
            <a:ext cx="2464861" cy="147011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4977000" y="4639388"/>
            <a:ext cx="37074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Questions – Helvetica Neue 14px #3B3B3B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Article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045115" y="611181"/>
            <a:ext cx="7404952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Take Action</a:t>
            </a:r>
            <a:endParaRPr sz="1600"/>
          </a:p>
          <a:p>
            <a:pPr lvl="0"/>
            <a:r>
              <a:rPr sz="1600"/>
              <a:t>H4 – Open Sans 16px Bold#333, line-height 24px</a:t>
            </a:r>
            <a:endParaRPr sz="1600"/>
          </a:p>
          <a:p>
            <a:pPr lvl="0"/>
            <a:r>
              <a:rPr sz="1600"/>
              <a:t>List –  Open Sans 16px normal, links #0C648C, Rollover underline</a:t>
            </a:r>
            <a:endParaRPr sz="1600"/>
          </a:p>
        </p:txBody>
      </p:sp>
      <p:pic>
        <p:nvPicPr>
          <p:cNvPr id="169" name="image45.png" descr="Links-Articl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413" y="1503207"/>
            <a:ext cx="3523711" cy="24418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043881" y="4590107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Content styling same as Explainer pages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Blog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46.png" descr="H1-BlogP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158" y="829014"/>
            <a:ext cx="4032337" cy="76506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1045115" y="61118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sp>
        <p:nvSpPr>
          <p:cNvPr id="176" name="Shape 176"/>
          <p:cNvSpPr/>
          <p:nvPr/>
        </p:nvSpPr>
        <p:spPr>
          <a:xfrm>
            <a:off x="1043881" y="1824872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Bitter 24px font-weight 400 #0C648C, letter-spacing normal, line-height 32px</a:t>
            </a:r>
          </a:p>
        </p:txBody>
      </p:sp>
      <p:pic>
        <p:nvPicPr>
          <p:cNvPr id="177" name="image47.png" descr="H2-BlogP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067" y="2239597"/>
            <a:ext cx="3748759" cy="315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48.png" descr="Date-BlogP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067" y="3289429"/>
            <a:ext cx="1621332" cy="35374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1045115" y="2950876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Date – Open Sans 14px #666, line-height 24px</a:t>
            </a:r>
          </a:p>
        </p:txBody>
      </p:sp>
      <p:pic>
        <p:nvPicPr>
          <p:cNvPr id="180" name="image49.png" descr="Categories-Archives-BlogP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9318" y="4544738"/>
            <a:ext cx="2483606" cy="214299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1050049" y="3929236"/>
            <a:ext cx="74049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H4 – Open Sans 16px Bold#333, line-height 24px</a:t>
            </a:r>
            <a:endParaRPr sz="1600"/>
          </a:p>
          <a:p>
            <a:pPr lvl="0"/>
            <a:r>
              <a:rPr sz="1600"/>
              <a:t>List –  Open Sans 16px normal, links #0C648C, Rollover underline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1045115" y="611181"/>
            <a:ext cx="781465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Button – Open Sans 16px font-weight 700 #0E70B4, Background #EEE, rollover #0E70B4</a:t>
            </a:r>
          </a:p>
        </p:txBody>
      </p:sp>
      <p:grpSp>
        <p:nvGrpSpPr>
          <p:cNvPr id="186" name="Group 186"/>
          <p:cNvGrpSpPr/>
          <p:nvPr/>
        </p:nvGrpSpPr>
        <p:grpSpPr>
          <a:xfrm>
            <a:off x="949995" y="1064190"/>
            <a:ext cx="7315711" cy="1294259"/>
            <a:chOff x="0" y="0"/>
            <a:chExt cx="7315710" cy="1294257"/>
          </a:xfrm>
        </p:grpSpPr>
        <p:pic>
          <p:nvPicPr>
            <p:cNvPr id="184" name="image50.png" descr="Pagination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633" y="0"/>
              <a:ext cx="7100807" cy="574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image51.png" descr="PaginationRollover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02894"/>
              <a:ext cx="7315711" cy="7913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7" name="Shape 187"/>
          <p:cNvSpPr/>
          <p:nvPr/>
        </p:nvSpPr>
        <p:spPr>
          <a:xfrm>
            <a:off x="1043881" y="2882766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Content styling same as Explainer pages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Sitemap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1045115" y="61118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pic>
        <p:nvPicPr>
          <p:cNvPr id="192" name="image52.png" descr="H1-Sitema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577" y="970218"/>
            <a:ext cx="1778236" cy="49543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045115" y="1883130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Bitter 24px font-weight 400 #0C648C, Rollover #08425d </a:t>
            </a:r>
          </a:p>
        </p:txBody>
      </p:sp>
      <p:pic>
        <p:nvPicPr>
          <p:cNvPr id="194" name="image53.png" descr="H2-LinkswRollover-Sitema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525" y="2299365"/>
            <a:ext cx="5848475" cy="349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54.png" descr="List-wRollover-Sitema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525" y="4622124"/>
            <a:ext cx="2998118" cy="194660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1045115" y="4196988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List – Open Sans 1.5em font-weight 400 #0C648C, Rollover 1px #08425d </a:t>
            </a:r>
          </a:p>
        </p:txBody>
      </p:sp>
      <p:pic>
        <p:nvPicPr>
          <p:cNvPr id="197" name="image55.png" descr="H3-Sitema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1474" y="3518698"/>
            <a:ext cx="1494498" cy="35286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1045115" y="3164220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H3 – Open Sans 16px font-weight 700 #333, Text-transform uppercase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Glossary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1045115" y="61118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pic>
        <p:nvPicPr>
          <p:cNvPr id="203" name="image56.png" descr="H1-Glossa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114" y="960146"/>
            <a:ext cx="1472796" cy="490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57.png" descr="AlphaSelect-Glossary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7165" y="2419264"/>
            <a:ext cx="6949868" cy="42208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1055525" y="1994743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Nav – Open Sans 16px font-weight Bold #0C648C, Rollover #000000, Background #EEE</a:t>
            </a:r>
          </a:p>
        </p:txBody>
      </p:sp>
      <p:sp>
        <p:nvSpPr>
          <p:cNvPr id="206" name="Shape 206"/>
          <p:cNvSpPr/>
          <p:nvPr/>
        </p:nvSpPr>
        <p:spPr>
          <a:xfrm>
            <a:off x="1055524" y="3332689"/>
            <a:ext cx="8088477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Links</a:t>
            </a:r>
            <a:endParaRPr sz="1600"/>
          </a:p>
          <a:p>
            <a:pPr lvl="0"/>
            <a:r>
              <a:rPr sz="1600"/>
              <a:t>H2 – Bitter 24px font-weight 400 #333, </a:t>
            </a:r>
            <a:endParaRPr sz="1600"/>
          </a:p>
          <a:p>
            <a:pPr lvl="0"/>
            <a:r>
              <a:rPr sz="1600"/>
              <a:t>List – Open Sans 16px #0C648C, rollover #08425d underline, line-height 24px,  </a:t>
            </a:r>
          </a:p>
        </p:txBody>
      </p:sp>
      <p:pic>
        <p:nvPicPr>
          <p:cNvPr id="207" name="image58.png" descr="Links-wRollover-Glossary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039" y="4250421"/>
            <a:ext cx="7849243" cy="215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1.png" descr="H1-He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144" y="1095818"/>
            <a:ext cx="7380934" cy="1280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2.png" descr="Inner-p-link-Her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144" y="4210101"/>
            <a:ext cx="2491066" cy="328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3.png" descr="Subhead-Her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4144" y="3051278"/>
            <a:ext cx="7380934" cy="478529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901713" y="652158"/>
            <a:ext cx="6481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Open Sans 60px #FFF font-weight 400, letter-spacing -2, line-height 67px</a:t>
            </a:r>
          </a:p>
        </p:txBody>
      </p:sp>
      <p:sp>
        <p:nvSpPr>
          <p:cNvPr id="58" name="Shape 58"/>
          <p:cNvSpPr/>
          <p:nvPr/>
        </p:nvSpPr>
        <p:spPr>
          <a:xfrm>
            <a:off x="901712" y="2681945"/>
            <a:ext cx="74833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Subhead – Open Sans 18px, letter-spacing 0, line-height 25px</a:t>
            </a:r>
          </a:p>
        </p:txBody>
      </p:sp>
      <p:sp>
        <p:nvSpPr>
          <p:cNvPr id="59" name="Shape 59"/>
          <p:cNvSpPr/>
          <p:nvPr/>
        </p:nvSpPr>
        <p:spPr>
          <a:xfrm>
            <a:off x="911957" y="3851011"/>
            <a:ext cx="74731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Below Primary CTA – Open Sans 13px #FFF, letter-spacing 0, line-height 18px</a:t>
            </a:r>
          </a:p>
        </p:txBody>
      </p:sp>
      <p:sp>
        <p:nvSpPr>
          <p:cNvPr id="60" name="Shape 60"/>
          <p:cNvSpPr/>
          <p:nvPr/>
        </p:nvSpPr>
        <p:spPr>
          <a:xfrm>
            <a:off x="901712" y="4865439"/>
            <a:ext cx="41068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Multiline Below Primary CTA – div 500px</a:t>
            </a:r>
          </a:p>
        </p:txBody>
      </p:sp>
      <p:pic>
        <p:nvPicPr>
          <p:cNvPr id="61" name="image4.png" descr="Dropdown_Text_Multilin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4144" y="5234771"/>
            <a:ext cx="4277696" cy="1029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Modal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59.png" descr="SignUpMod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225" y="1534690"/>
            <a:ext cx="8269549" cy="4134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865823" y="424400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24px font-weight 400 #333, letter-spacing normal, line-height 44px</a:t>
            </a:r>
          </a:p>
        </p:txBody>
      </p:sp>
      <p:pic>
        <p:nvPicPr>
          <p:cNvPr id="214" name="image60.png" descr="H1-SignUpMod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592" y="825674"/>
            <a:ext cx="6241979" cy="43913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865823" y="1490636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Text – Open Sans 1.5em font-weight 400 #333, line-height 24px</a:t>
            </a:r>
          </a:p>
        </p:txBody>
      </p:sp>
      <p:pic>
        <p:nvPicPr>
          <p:cNvPr id="216" name="image61.png" descr="P-SignUpModa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763" y="1829190"/>
            <a:ext cx="7286509" cy="5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62.png" descr="FormLabel-SignUpModal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284" y="2897558"/>
            <a:ext cx="1442588" cy="34215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879416" y="2563322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Form Label – Open Sans 16px font-weight 600 #666, line-height 24px</a:t>
            </a:r>
          </a:p>
        </p:txBody>
      </p:sp>
      <p:pic>
        <p:nvPicPr>
          <p:cNvPr id="219" name="image63.png" descr="FormField-SignUpModa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6930" y="3887487"/>
            <a:ext cx="4415727" cy="5724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880764" y="3519051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Form Field – Open Sans 1.5em font-weight normal #000, Border-color #EEE </a:t>
            </a:r>
          </a:p>
        </p:txBody>
      </p:sp>
      <p:pic>
        <p:nvPicPr>
          <p:cNvPr id="221" name="image64.png" descr="Button-SignUpModal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7401" y="4936282"/>
            <a:ext cx="1479177" cy="64714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865822" y="4657492"/>
            <a:ext cx="77402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Button – Open Sans 16px font-weight 700 #FFF, Background #12890E, Rollover #0F720C </a:t>
            </a:r>
          </a:p>
        </p:txBody>
      </p:sp>
      <p:sp>
        <p:nvSpPr>
          <p:cNvPr id="223" name="Shape 223"/>
          <p:cNvSpPr/>
          <p:nvPr/>
        </p:nvSpPr>
        <p:spPr>
          <a:xfrm>
            <a:off x="868810" y="5743800"/>
            <a:ext cx="77402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Privacy Link – Open Sans 1.5em #0C648C, border-bottom 1px #0F720C 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Contact Us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65.png" descr="H2-ContactU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509" y="1727091"/>
            <a:ext cx="32512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66.png" descr="H1-ContactU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009" y="625983"/>
            <a:ext cx="2367009" cy="69394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865823" y="424400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sp>
        <p:nvSpPr>
          <p:cNvPr id="230" name="Shape 230"/>
          <p:cNvSpPr/>
          <p:nvPr/>
        </p:nvSpPr>
        <p:spPr>
          <a:xfrm>
            <a:off x="868811" y="1488152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Bitter 24px font-weight 400 #333, letter-spacing normal, line-height 32px</a:t>
            </a:r>
          </a:p>
        </p:txBody>
      </p:sp>
      <p:pic>
        <p:nvPicPr>
          <p:cNvPr id="231" name="image67.png" descr="DIVColumn-ContactU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117" y="2993090"/>
            <a:ext cx="3151592" cy="3656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865823" y="2548375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Content – Same as Explainer / 2 column template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SHOP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865823" y="636085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font-weight 400 #333, letter-spacing normal, line-height 44px</a:t>
            </a:r>
          </a:p>
        </p:txBody>
      </p:sp>
      <p:pic>
        <p:nvPicPr>
          <p:cNvPr id="237" name="image68.png" descr="H1-SHO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75" y="937283"/>
            <a:ext cx="3996902" cy="568848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878274" y="1709314"/>
            <a:ext cx="740495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Label – Open Sans 21px font-weight 400 #666, line-height 40px</a:t>
            </a:r>
          </a:p>
        </p:txBody>
      </p:sp>
      <p:pic>
        <p:nvPicPr>
          <p:cNvPr id="239" name="image69.png" descr="Label-SHO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084" y="2035416"/>
            <a:ext cx="4295734" cy="336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Group 243"/>
          <p:cNvGrpSpPr/>
          <p:nvPr/>
        </p:nvGrpSpPr>
        <p:grpSpPr>
          <a:xfrm>
            <a:off x="747082" y="3249140"/>
            <a:ext cx="6907702" cy="2777679"/>
            <a:chOff x="0" y="0"/>
            <a:chExt cx="6907700" cy="2777678"/>
          </a:xfrm>
        </p:grpSpPr>
        <p:pic>
          <p:nvPicPr>
            <p:cNvPr id="240" name="image70.png" descr="Screen Shot 2015-02-19 at 10.10.14 AM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6898162" cy="1200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image71.png" descr="Radio-SHOP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916578"/>
              <a:ext cx="6831374" cy="1014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image72.png" descr="Radio-Rollover-SHOP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3570" y="1768164"/>
              <a:ext cx="6774131" cy="1009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4" name="Shape 244"/>
          <p:cNvSpPr/>
          <p:nvPr/>
        </p:nvSpPr>
        <p:spPr>
          <a:xfrm>
            <a:off x="878274" y="2682925"/>
            <a:ext cx="79995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Radio – Open Sans 21px font-weight 400 #666, line-height 40px</a:t>
            </a:r>
            <a:endParaRPr sz="1600"/>
          </a:p>
          <a:p>
            <a:pPr lvl="0"/>
            <a:r>
              <a:rPr sz="1600"/>
              <a:t>Default background #eeeeee, Rollover #</a:t>
            </a:r>
            <a:r>
              <a:rPr sz="1600"/>
              <a:t>0e70b4, Selected #12890e, Selected rollover #0c5b09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249"/>
          <p:cNvGrpSpPr/>
          <p:nvPr/>
        </p:nvGrpSpPr>
        <p:grpSpPr>
          <a:xfrm>
            <a:off x="683692" y="5709696"/>
            <a:ext cx="6333873" cy="567342"/>
            <a:chOff x="0" y="0"/>
            <a:chExt cx="6333871" cy="567340"/>
          </a:xfrm>
        </p:grpSpPr>
        <p:pic>
          <p:nvPicPr>
            <p:cNvPr id="246" name="image73.png" descr="Buttons-SHO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2264599" cy="567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74.png" descr="Buttons-Rollover1-SHOP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96852" y="116123"/>
              <a:ext cx="2011918" cy="376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75.png" descr="Buttons-Rollover2-SHOP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78809" y="28137"/>
              <a:ext cx="2255063" cy="476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0" name="Shape 250"/>
          <p:cNvSpPr/>
          <p:nvPr/>
        </p:nvSpPr>
        <p:spPr>
          <a:xfrm>
            <a:off x="865823" y="636085"/>
            <a:ext cx="74049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Form field – Open Sans 16px font-weight 400 #555, Background #EEE </a:t>
            </a:r>
          </a:p>
        </p:txBody>
      </p:sp>
      <p:pic>
        <p:nvPicPr>
          <p:cNvPr id="251" name="image76.png" descr="FormField-SHO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2179" y="999542"/>
            <a:ext cx="6487183" cy="572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77.png" descr="HelpText-SHOP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4435" y="2612367"/>
            <a:ext cx="4868501" cy="70256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828469" y="1963271"/>
            <a:ext cx="782525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Help text– Open Sans 80% font-weight 400 #333, link #0C648C, border-bottom 1px #0C648C, Background #EEE, line-height 250% </a:t>
            </a:r>
          </a:p>
        </p:txBody>
      </p:sp>
      <p:pic>
        <p:nvPicPr>
          <p:cNvPr id="254" name="image78.png" descr="Instruction-SHOP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0920" y="3835462"/>
            <a:ext cx="3673166" cy="111240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840920" y="3476811"/>
            <a:ext cx="782525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Instructions– Open Sans 16px #333, line-height 24px, Background #CFEFFC,  </a:t>
            </a:r>
          </a:p>
        </p:txBody>
      </p:sp>
      <p:sp>
        <p:nvSpPr>
          <p:cNvPr id="256" name="Shape 256"/>
          <p:cNvSpPr/>
          <p:nvPr/>
        </p:nvSpPr>
        <p:spPr>
          <a:xfrm>
            <a:off x="840920" y="5185342"/>
            <a:ext cx="782525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Buttons– Open Sans 21px  font-weight 700 #FFF, line-height 24px</a:t>
            </a:r>
            <a:endParaRPr sz="1600"/>
          </a:p>
          <a:p>
            <a:pPr lvl="0"/>
            <a:r>
              <a:rPr sz="1600"/>
              <a:t>Default Blue #0E70B4, Rollover #0c619c,  Default Green #12890E, Rollover #0f720c 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Templates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79.png" descr="Home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011" y="1070880"/>
            <a:ext cx="4119336" cy="5155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80.png" descr="Landing-Templa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7953" y="1070880"/>
            <a:ext cx="4337019" cy="275791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176403" y="593678"/>
            <a:ext cx="24836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Home</a:t>
            </a:r>
          </a:p>
        </p:txBody>
      </p:sp>
      <p:sp>
        <p:nvSpPr>
          <p:cNvPr id="263" name="Shape 263"/>
          <p:cNvSpPr/>
          <p:nvPr/>
        </p:nvSpPr>
        <p:spPr>
          <a:xfrm>
            <a:off x="4458346" y="592630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Landing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5.png" descr="Button-He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135" y="1385651"/>
            <a:ext cx="3666820" cy="646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6.png" descr="Button-Rollover-Her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382" y="2693838"/>
            <a:ext cx="3651264" cy="57321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029012" y="989833"/>
            <a:ext cx="71239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Default – Open Sans 20px Bold #FFF, background #</a:t>
            </a:r>
            <a:r>
              <a:rPr sz="1600"/>
              <a:t>12890e</a:t>
            </a:r>
            <a:r>
              <a:rPr sz="1600"/>
              <a:t>, padding 35px, </a:t>
            </a:r>
          </a:p>
        </p:txBody>
      </p:sp>
      <p:sp>
        <p:nvSpPr>
          <p:cNvPr id="66" name="Shape 66"/>
          <p:cNvSpPr/>
          <p:nvPr/>
        </p:nvSpPr>
        <p:spPr>
          <a:xfrm>
            <a:off x="1028249" y="2328744"/>
            <a:ext cx="70530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Rollover – Open Sans 20px Bold #FFF, background </a:t>
            </a:r>
            <a:r>
              <a:rPr sz="1600"/>
              <a:t>#</a:t>
            </a:r>
            <a:r>
              <a:rPr sz="1600"/>
              <a:t>138F0E, padding 35px</a:t>
            </a:r>
          </a:p>
        </p:txBody>
      </p:sp>
      <p:pic>
        <p:nvPicPr>
          <p:cNvPr id="67" name="image7.png" descr="DualButton-Her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0624" y="3944742"/>
            <a:ext cx="4267877" cy="58637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058195" y="3569406"/>
            <a:ext cx="29978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Dual CTA – 35px between</a:t>
            </a:r>
          </a:p>
        </p:txBody>
      </p:sp>
      <p:pic>
        <p:nvPicPr>
          <p:cNvPr id="69" name="image8.png" descr="Dropdown-Hero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1112" y="5173007"/>
            <a:ext cx="5599403" cy="729923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1078679" y="4777185"/>
            <a:ext cx="71357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Dropdown – Open Sans 1.5em #555, dropdown height 44px, background #EEE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81.png" descr="Explainer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658" y="1793103"/>
            <a:ext cx="4307039" cy="285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82.png" descr="Article-Templa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3077" y="1846026"/>
            <a:ext cx="3827187" cy="279861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316051" y="1303449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Explainer</a:t>
            </a:r>
          </a:p>
        </p:txBody>
      </p:sp>
      <p:sp>
        <p:nvSpPr>
          <p:cNvPr id="268" name="Shape 268"/>
          <p:cNvSpPr/>
          <p:nvPr/>
        </p:nvSpPr>
        <p:spPr>
          <a:xfrm>
            <a:off x="4905919" y="1286571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Article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83.png" descr="ForResearchers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450" y="1725247"/>
            <a:ext cx="5553327" cy="366171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1698152" y="1258691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One Column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1610996" y="1258691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Two Column</a:t>
            </a:r>
          </a:p>
        </p:txBody>
      </p:sp>
      <p:pic>
        <p:nvPicPr>
          <p:cNvPr id="274" name="image84.png" descr="Contact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152" y="1821402"/>
            <a:ext cx="5747696" cy="4226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1561192" y="109681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Glossary</a:t>
            </a:r>
          </a:p>
        </p:txBody>
      </p:sp>
      <p:pic>
        <p:nvPicPr>
          <p:cNvPr id="277" name="image85.png" descr="Glossary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152" y="1726644"/>
            <a:ext cx="6056053" cy="3943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86.png" descr="LanguageResources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605" y="1481802"/>
            <a:ext cx="6942595" cy="3909966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1561192" y="109681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Language Resources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86.png" descr="LanguageResources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605" y="1481802"/>
            <a:ext cx="6942595" cy="390996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561192" y="109681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Language Resources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1511387" y="109681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Sitemap</a:t>
            </a:r>
          </a:p>
        </p:txBody>
      </p:sp>
      <p:pic>
        <p:nvPicPr>
          <p:cNvPr id="286" name="image87.png" descr="Sitemap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1192" y="1626516"/>
            <a:ext cx="6021617" cy="3944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1349515" y="1064173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SHOP</a:t>
            </a:r>
          </a:p>
        </p:txBody>
      </p:sp>
      <p:pic>
        <p:nvPicPr>
          <p:cNvPr id="289" name="image88.png" descr="SHOP1-Templ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717" y="1597246"/>
            <a:ext cx="6180567" cy="3912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PET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1561192" y="48213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Application Start Page</a:t>
            </a:r>
          </a:p>
        </p:txBody>
      </p:sp>
      <p:sp>
        <p:nvSpPr>
          <p:cNvPr id="294" name="Shape 294"/>
          <p:cNvSpPr/>
          <p:nvPr/>
        </p:nvSpPr>
        <p:spPr>
          <a:xfrm>
            <a:off x="1598185" y="1256030"/>
            <a:ext cx="616288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1600"/>
              <a:t>H2 class=“title” </a:t>
            </a:r>
            <a:endParaRPr b="1" sz="1600"/>
          </a:p>
          <a:p>
            <a:pPr lvl="0"/>
            <a:r>
              <a:rPr sz="1600"/>
              <a:t>size: 38px, weight: normal, font: Bitter, color: #fff, line-height: 37.5px;</a:t>
            </a:r>
          </a:p>
        </p:txBody>
      </p:sp>
      <p:pic>
        <p:nvPicPr>
          <p:cNvPr id="295" name="Screen Shot 2015-02-24 at 10.42.08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386" y="1865109"/>
            <a:ext cx="6662028" cy="96878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1623585" y="3059429"/>
            <a:ext cx="51996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/>
              <a:t>Paragraph</a:t>
            </a:r>
            <a:endParaRPr b="1" sz="1600"/>
          </a:p>
          <a:p>
            <a:pPr lvl="0"/>
            <a:r>
              <a:rPr sz="1600"/>
              <a:t>size: 15px, weight: normal: color: #fff, line-height: normal</a:t>
            </a:r>
          </a:p>
        </p:txBody>
      </p:sp>
      <p:pic>
        <p:nvPicPr>
          <p:cNvPr id="297" name="Screen Shot 2015-02-24 at 10.45.25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7386" y="3612343"/>
            <a:ext cx="6662028" cy="64272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1610086" y="4545329"/>
            <a:ext cx="655366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/>
              <a:t>‘get started’ button</a:t>
            </a:r>
            <a:endParaRPr b="1" sz="1600"/>
          </a:p>
          <a:p>
            <a:pPr lvl="0"/>
            <a:r>
              <a:rPr sz="1600"/>
              <a:t>background-color: rgb(18, 137, 14), color: #fff; font size: 15px, font-weight: bold, width: 100%, line-height: 25px;</a:t>
            </a:r>
          </a:p>
        </p:txBody>
      </p:sp>
      <p:pic>
        <p:nvPicPr>
          <p:cNvPr id="299" name="Screen Shot 2015-02-24 at 10.47.39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2442" y="5390343"/>
            <a:ext cx="6448957" cy="1029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Hero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1371600" y="3599424"/>
            <a:ext cx="6400800" cy="17526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888888"/>
                </a:solidFill>
              </a:rPr>
              <a:t>Get Answers</a:t>
            </a: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1594212" y="489755"/>
            <a:ext cx="24836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Application modal</a:t>
            </a:r>
          </a:p>
        </p:txBody>
      </p:sp>
      <p:sp>
        <p:nvSpPr>
          <p:cNvPr id="302" name="Shape 302"/>
          <p:cNvSpPr/>
          <p:nvPr/>
        </p:nvSpPr>
        <p:spPr>
          <a:xfrm>
            <a:off x="1598185" y="875030"/>
            <a:ext cx="6496508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/>
              <a:t>Title: h2, h3, h4, h5, h6, class=“title”</a:t>
            </a:r>
            <a:endParaRPr b="1" sz="1600"/>
          </a:p>
          <a:p>
            <a:pPr lvl="0"/>
            <a:r>
              <a:rPr sz="1600"/>
              <a:t>Font: Bitter, size: 30px, color: rgb(0, 102, 147);</a:t>
            </a:r>
            <a:endParaRPr sz="1600"/>
          </a:p>
          <a:p>
            <a:pPr lvl="0"/>
            <a:endParaRPr sz="1600"/>
          </a:p>
          <a:p>
            <a:pPr lvl="0"/>
            <a:r>
              <a:rPr b="1" sz="1600"/>
              <a:t>list items, paragraphs: </a:t>
            </a:r>
            <a:endParaRPr b="1" sz="1600"/>
          </a:p>
          <a:p>
            <a:pPr lvl="0"/>
            <a:r>
              <a:rPr sz="1600"/>
              <a:t>Font: Open Sans, color: rgb(51, 51, 51); size: 15px, weight: normal</a:t>
            </a:r>
            <a:endParaRPr sz="1600"/>
          </a:p>
          <a:p>
            <a:pPr lvl="0"/>
            <a:endParaRPr sz="1600"/>
          </a:p>
          <a:p>
            <a:pPr lvl="0"/>
            <a:r>
              <a:rPr b="1" sz="1600"/>
              <a:t>Continue button</a:t>
            </a:r>
            <a:endParaRPr b="1" sz="1600"/>
          </a:p>
          <a:p>
            <a:pPr lvl="0"/>
            <a:r>
              <a:rPr sz="1600"/>
              <a:t>background-color: rgb(18, 137, 14), color: #fff; font size: 15px, font-weight: bold, width: 100%, line-height: 25px;</a:t>
            </a:r>
          </a:p>
        </p:txBody>
      </p:sp>
      <p:pic>
        <p:nvPicPr>
          <p:cNvPr id="303" name="Screen Shot 2015-02-24 at 11.11.30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8208" y="3345643"/>
            <a:ext cx="5887584" cy="3180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1561192" y="487215"/>
            <a:ext cx="47542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Application Completed Step (Summary)</a:t>
            </a:r>
          </a:p>
        </p:txBody>
      </p:sp>
      <p:sp>
        <p:nvSpPr>
          <p:cNvPr id="306" name="Shape 306"/>
          <p:cNvSpPr/>
          <p:nvPr/>
        </p:nvSpPr>
        <p:spPr>
          <a:xfrm>
            <a:off x="1598185" y="875030"/>
            <a:ext cx="6496508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Checkmark (Step completed)</a:t>
            </a:r>
            <a:endParaRPr sz="1600"/>
          </a:p>
          <a:p>
            <a:pPr lvl="0"/>
            <a:r>
              <a:rPr sz="1600"/>
              <a:t>Bootstrap glyphicon, color: rgb(92, 184, 92), 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X Icon (Step incomplete)</a:t>
            </a:r>
            <a:endParaRPr sz="1600"/>
          </a:p>
          <a:p>
            <a:pPr lvl="0"/>
            <a:r>
              <a:rPr sz="1600"/>
              <a:t>Bootstrap glyphicon, color: rgb(184, 92, 92);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Heading (h3)</a:t>
            </a:r>
            <a:endParaRPr sz="1600"/>
          </a:p>
          <a:p>
            <a:pPr lvl="0"/>
            <a:r>
              <a:rPr sz="1600"/>
              <a:t>Color: #fff, Font size: 16px, Font Weight: bold, font: Open Sans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Edit / Clear button</a:t>
            </a:r>
            <a:endParaRPr sz="1600"/>
          </a:p>
          <a:p>
            <a:pPr lvl="0"/>
            <a:r>
              <a:rPr sz="1600"/>
              <a:t>background-color: rgb(2, 121, 175), color: #fff, font-weight: bold</a:t>
            </a:r>
            <a:endParaRPr sz="1600"/>
          </a:p>
          <a:p>
            <a:pPr lvl="0"/>
            <a:r>
              <a:rPr sz="1600"/>
              <a:t>font-size: 13px; font: Open Sans</a:t>
            </a:r>
            <a:endParaRPr sz="1600"/>
          </a:p>
          <a:p>
            <a:pPr lvl="0"/>
            <a:endParaRPr sz="1600"/>
          </a:p>
        </p:txBody>
      </p:sp>
      <p:pic>
        <p:nvPicPr>
          <p:cNvPr id="307" name="Screen Shot 2015-02-24 at 12.22.0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2932" y="3374792"/>
            <a:ext cx="5467935" cy="50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creen Shot 2015-02-24 at 1.43.14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364" y="4089158"/>
            <a:ext cx="5467934" cy="508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1561192" y="487215"/>
            <a:ext cx="47542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Application - Current Step, (class=“current-entry”)</a:t>
            </a:r>
          </a:p>
        </p:txBody>
      </p:sp>
      <p:pic>
        <p:nvPicPr>
          <p:cNvPr id="311" name="Screen Shot 2015-02-24 at 12.49.4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798" y="1130706"/>
            <a:ext cx="7049201" cy="3629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1561192" y="487215"/>
            <a:ext cx="47542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Application - Current Step (continued)</a:t>
            </a:r>
          </a:p>
        </p:txBody>
      </p:sp>
      <p:sp>
        <p:nvSpPr>
          <p:cNvPr id="314" name="Shape 314"/>
          <p:cNvSpPr/>
          <p:nvPr/>
        </p:nvSpPr>
        <p:spPr>
          <a:xfrm>
            <a:off x="1610885" y="1040130"/>
            <a:ext cx="6496508" cy="443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/>
              <a:t>Heading (h3) </a:t>
            </a:r>
            <a:endParaRPr b="1" sz="1600"/>
          </a:p>
          <a:p>
            <a:pPr lvl="0"/>
            <a:r>
              <a:rPr sz="1600"/>
              <a:t>font-size: 24px, color: #fff, font: Open Sans, font weight: normal, Line-height: normal</a:t>
            </a:r>
            <a:endParaRPr sz="1600"/>
          </a:p>
          <a:p>
            <a:pPr lvl="0"/>
            <a:endParaRPr sz="1600"/>
          </a:p>
          <a:p>
            <a:pPr lvl="0"/>
            <a:r>
              <a:rPr b="1" sz="1600"/>
              <a:t>Paragraph, lists</a:t>
            </a:r>
            <a:endParaRPr b="1" sz="1600"/>
          </a:p>
          <a:p>
            <a:pPr lvl="0"/>
            <a:r>
              <a:rPr sz="1600"/>
              <a:t>font-size: 15px, color: #fff, font: Open Sans, font weight: normal, Line-height: normal</a:t>
            </a:r>
            <a:endParaRPr sz="1600"/>
          </a:p>
          <a:p>
            <a:pPr lvl="0"/>
            <a:endParaRPr sz="1600"/>
          </a:p>
          <a:p>
            <a:pPr lvl="0"/>
            <a:r>
              <a:rPr b="1" sz="1600"/>
              <a:t>Links (class=“help-text”)</a:t>
            </a:r>
            <a:endParaRPr b="1" sz="1600"/>
          </a:p>
          <a:p>
            <a:pPr lvl="0"/>
            <a:r>
              <a:rPr sz="1600"/>
              <a:t>font-size: 13px, color: #fff; font: Open Sans, font weight: normal;</a:t>
            </a:r>
            <a:endParaRPr sz="1600"/>
          </a:p>
          <a:p>
            <a:pPr lvl="0"/>
            <a:r>
              <a:rPr sz="1600"/>
              <a:t>background: white at 3% opacity, border-bottom-color: rgb(0, 101, 149);</a:t>
            </a:r>
            <a:endParaRPr sz="1600"/>
          </a:p>
          <a:p>
            <a:pPr lvl="0"/>
            <a:endParaRPr sz="1600"/>
          </a:p>
          <a:p>
            <a:pPr lvl="0"/>
            <a:r>
              <a:rPr b="1" sz="1600"/>
              <a:t>Label</a:t>
            </a:r>
            <a:endParaRPr b="1" sz="1600"/>
          </a:p>
          <a:p>
            <a:pPr lvl="0"/>
            <a:r>
              <a:rPr sz="1600"/>
              <a:t>font-size: 16px, font-weight: 600, color: #ff, font: Open Sans, line-height: 24px</a:t>
            </a:r>
            <a:endParaRPr sz="1600"/>
          </a:p>
          <a:p>
            <a:pPr lvl="0"/>
            <a:endParaRPr sz="1600"/>
          </a:p>
          <a:p>
            <a:pPr lvl="0"/>
            <a:r>
              <a:rPr b="1" sz="1600"/>
              <a:t>Continue button</a:t>
            </a:r>
            <a:endParaRPr b="1" sz="1600"/>
          </a:p>
          <a:p>
            <a:pPr lvl="0"/>
            <a:r>
              <a:rPr sz="1600"/>
              <a:t>background-color: rgb(18, 137, 14), color: #fff; font size: 15px, font-weight: bold, width: 100%, line-height: 25px;</a:t>
            </a:r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595556" y="43895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Application - Current Step, inset box (class=“feature-group”)</a:t>
            </a:r>
          </a:p>
        </p:txBody>
      </p:sp>
      <p:sp>
        <p:nvSpPr>
          <p:cNvPr id="317" name="Shape 317"/>
          <p:cNvSpPr/>
          <p:nvPr/>
        </p:nvSpPr>
        <p:spPr>
          <a:xfrm>
            <a:off x="1610885" y="1040130"/>
            <a:ext cx="628884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 color: #01435f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Heading (h4)</a:t>
            </a:r>
            <a:endParaRPr sz="1600"/>
          </a:p>
          <a:p>
            <a:pPr lvl="0"/>
            <a:r>
              <a:rPr sz="1600"/>
              <a:t>Font: Open Sans, color: #fff, Text-Transform: Uppercase, Font-size: 16px, Line-height: 24px, Font-weight: bold</a:t>
            </a:r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18" name="Screen Shot 2015-02-24 at 1.12.0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294" y="2451133"/>
            <a:ext cx="6496507" cy="3662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15611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Application - Current Step Summary Table</a:t>
            </a:r>
          </a:p>
        </p:txBody>
      </p:sp>
      <p:sp>
        <p:nvSpPr>
          <p:cNvPr id="321" name="Shape 321"/>
          <p:cNvSpPr/>
          <p:nvPr/>
        </p:nvSpPr>
        <p:spPr>
          <a:xfrm>
            <a:off x="158040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/>
              <a:t>Table rows</a:t>
            </a:r>
            <a:endParaRPr b="1" sz="1600"/>
          </a:p>
          <a:p>
            <a:pPr lvl="0"/>
            <a:r>
              <a:rPr sz="1600"/>
              <a:t>Background color (every other row): #052635</a:t>
            </a:r>
            <a:endParaRPr sz="1600"/>
          </a:p>
          <a:p>
            <a:pPr lvl="0"/>
            <a:endParaRPr sz="1600"/>
          </a:p>
          <a:p>
            <a:pPr lvl="0"/>
            <a:r>
              <a:rPr b="1" sz="1600"/>
              <a:t>Table headings</a:t>
            </a:r>
            <a:endParaRPr b="1" sz="1600"/>
          </a:p>
          <a:p>
            <a:pPr lvl="0"/>
            <a:r>
              <a:rPr sz="1600"/>
              <a:t>Font: Open Sans, color: #fff, font-weight: bold, font-size: 15px</a:t>
            </a:r>
            <a:endParaRPr sz="1600"/>
          </a:p>
          <a:p>
            <a:pPr lvl="0"/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22" name="Screen Shot 2015-02-24 at 1.49.1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5439" y="2667112"/>
            <a:ext cx="5514618" cy="1523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629772" y="49737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Sidebar widget</a:t>
            </a:r>
          </a:p>
        </p:txBody>
      </p:sp>
      <p:sp>
        <p:nvSpPr>
          <p:cNvPr id="325" name="Shape 325"/>
          <p:cNvSpPr/>
          <p:nvPr/>
        </p:nvSpPr>
        <p:spPr>
          <a:xfrm>
            <a:off x="161088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/>
              <a:t>Background: </a:t>
            </a:r>
            <a:br>
              <a:rPr sz="1600"/>
            </a:br>
            <a:r>
              <a:rPr sz="1600"/>
              <a:t>rgba(3,63,90,0.35);</a:t>
            </a:r>
            <a:endParaRPr sz="1600"/>
          </a:p>
          <a:p>
            <a:pPr lvl="0"/>
            <a:endParaRPr sz="1600"/>
          </a:p>
          <a:p>
            <a:pPr lvl="0"/>
            <a:r>
              <a:rPr b="1" sz="1600"/>
              <a:t>Heading (Paragraph, strong)</a:t>
            </a:r>
            <a:endParaRPr b="1" sz="1600"/>
          </a:p>
          <a:p>
            <a:pPr lvl="0"/>
            <a:r>
              <a:rPr sz="1600"/>
              <a:t>Font: Open Sans, color: #fff, Font-size: 12px Line-height: normal, Font-weight: bold</a:t>
            </a:r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26" name="Screen Shot 2015-02-24 at 1.26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757" y="2915592"/>
            <a:ext cx="2832101" cy="251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Top Progress meter</a:t>
            </a:r>
          </a:p>
        </p:txBody>
      </p:sp>
      <p:sp>
        <p:nvSpPr>
          <p:cNvPr id="329" name="Shape 329"/>
          <p:cNvSpPr/>
          <p:nvPr/>
        </p:nvSpPr>
        <p:spPr>
          <a:xfrm>
            <a:off x="1610885" y="1040130"/>
            <a:ext cx="628884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600"/>
              <a:t>Completed:</a:t>
            </a:r>
            <a:endParaRPr b="1" sz="1600"/>
          </a:p>
          <a:p>
            <a:pPr lvl="0"/>
            <a:r>
              <a:rPr sz="1600"/>
              <a:t>Background: #5cb85c</a:t>
            </a:r>
            <a:endParaRPr sz="1600"/>
          </a:p>
          <a:p>
            <a:pPr lvl="0"/>
            <a:endParaRPr b="1" sz="1600"/>
          </a:p>
          <a:p>
            <a:pPr lvl="0"/>
            <a:r>
              <a:rPr b="1" sz="1600"/>
              <a:t>Incomplete:</a:t>
            </a:r>
            <a:endParaRPr b="1" sz="1600"/>
          </a:p>
          <a:p>
            <a:pPr lvl="0"/>
            <a:r>
              <a:rPr sz="1600"/>
              <a:t>Background-color: rgb(217, 217, 217);</a:t>
            </a:r>
            <a:endParaRPr sz="1600"/>
          </a:p>
          <a:p>
            <a:pPr lvl="0"/>
            <a:endParaRPr b="1" sz="1600"/>
          </a:p>
          <a:p>
            <a:pPr lvl="0"/>
            <a:endParaRPr sz="1600"/>
          </a:p>
        </p:txBody>
      </p:sp>
      <p:pic>
        <p:nvPicPr>
          <p:cNvPr id="330" name="Screen Shot 2015-02-24 at 1.44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351" y="2657016"/>
            <a:ext cx="7156821" cy="441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Message bar</a:t>
            </a:r>
          </a:p>
        </p:txBody>
      </p:sp>
      <p:sp>
        <p:nvSpPr>
          <p:cNvPr id="333" name="Shape 333"/>
          <p:cNvSpPr/>
          <p:nvPr/>
        </p:nvSpPr>
        <p:spPr>
          <a:xfrm>
            <a:off x="1610885" y="1040130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background: #17415f, color: #fff, font: Open Sans, font-size: 14px, font-weight: normal, line-height: 19px</a:t>
            </a:r>
            <a:endParaRPr sz="1600"/>
          </a:p>
          <a:p>
            <a:pPr lvl="0"/>
            <a:endParaRPr sz="1600"/>
          </a:p>
        </p:txBody>
      </p:sp>
      <p:pic>
        <p:nvPicPr>
          <p:cNvPr id="334" name="Screen Shot 2015-02-24 at 4.05.1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047" y="1671686"/>
            <a:ext cx="6783187" cy="231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Filter toggle switch</a:t>
            </a:r>
          </a:p>
        </p:txBody>
      </p:sp>
      <p:sp>
        <p:nvSpPr>
          <p:cNvPr id="337" name="Shape 337"/>
          <p:cNvSpPr/>
          <p:nvPr/>
        </p:nvSpPr>
        <p:spPr>
          <a:xfrm>
            <a:off x="1610885" y="1040130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Font: Open Sans, font-size: 11px, font-weight: 600, line-height: normal, text-transform: uppercase</a:t>
            </a:r>
            <a:endParaRPr sz="1600"/>
          </a:p>
          <a:p>
            <a:pPr lvl="0"/>
            <a:endParaRPr sz="1600"/>
          </a:p>
        </p:txBody>
      </p:sp>
      <p:pic>
        <p:nvPicPr>
          <p:cNvPr id="338" name="Screen Shot 2015-02-24 at 4.07.2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360" y="1752957"/>
            <a:ext cx="2743201" cy="685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1692513" y="2593340"/>
            <a:ext cx="5800488" cy="250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Selected:</a:t>
            </a:r>
            <a:endParaRPr sz="1600"/>
          </a:p>
          <a:p>
            <a:pPr lvl="0"/>
            <a:r>
              <a:rPr sz="1600"/>
              <a:t>background-color: rgb(96, 96, 96), color: #fff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Unselected:</a:t>
            </a:r>
            <a:endParaRPr sz="1600"/>
          </a:p>
          <a:p>
            <a:pPr lvl="0"/>
            <a:r>
              <a:rPr sz="1600"/>
              <a:t>background-color: rgb(220, 221, 222), color: rgb(20, 64, 96);</a:t>
            </a:r>
            <a:endParaRPr sz="1600"/>
          </a:p>
          <a:p>
            <a:pPr lvl="0"/>
            <a:endParaRPr sz="1600"/>
          </a:p>
          <a:p>
            <a:pPr lvl="0"/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024629" y="1133533"/>
            <a:ext cx="64950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H1 – Bitter 36px #FFF font-weight 400, letter-spacing normal, line-height 44px</a:t>
            </a:r>
          </a:p>
        </p:txBody>
      </p:sp>
      <p:pic>
        <p:nvPicPr>
          <p:cNvPr id="76" name="image9.png" descr="H1-GetAnswe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673" y="1616331"/>
            <a:ext cx="6944423" cy="60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10.png" descr="Hero-para-GetAnswe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673" y="3247189"/>
            <a:ext cx="4944573" cy="1801279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35461" y="2580856"/>
            <a:ext cx="711757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Paragraph – Open Sans 16px #FFF, line-height 24px</a:t>
            </a:r>
            <a:endParaRPr sz="1600"/>
          </a:p>
          <a:p>
            <a:pPr lvl="0"/>
            <a:r>
              <a:rPr sz="1600"/>
              <a:t>Links #A3CCE8 – Rollover #CFEFFE</a:t>
            </a:r>
            <a:endParaRPr sz="1600"/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Sticky top bar</a:t>
            </a:r>
          </a:p>
        </p:txBody>
      </p:sp>
      <p:sp>
        <p:nvSpPr>
          <p:cNvPr id="342" name="Shape 342"/>
          <p:cNvSpPr/>
          <p:nvPr/>
        </p:nvSpPr>
        <p:spPr>
          <a:xfrm>
            <a:off x="1610885" y="1040130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Background: rgba(255,255,255,.92), or White, 93% opacity, Behavior: fixed on scroll</a:t>
            </a:r>
            <a:endParaRPr sz="1600"/>
          </a:p>
          <a:p>
            <a:pPr lvl="0"/>
            <a:endParaRPr sz="1600"/>
          </a:p>
        </p:txBody>
      </p:sp>
      <p:pic>
        <p:nvPicPr>
          <p:cNvPr id="343" name="Screen Shot 2015-02-24 at 4.14.3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340" y="1692589"/>
            <a:ext cx="7353981" cy="549888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1671845" y="2316944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Filter items:</a:t>
            </a:r>
            <a:endParaRPr sz="1600"/>
          </a:p>
          <a:p>
            <a:pPr lvl="0"/>
            <a:r>
              <a:rPr sz="1600"/>
              <a:t>Background: #e8e9ea</a:t>
            </a:r>
            <a:endParaRPr sz="1600"/>
          </a:p>
          <a:p>
            <a:pPr lvl="0"/>
            <a:endParaRPr sz="1600"/>
          </a:p>
        </p:txBody>
      </p:sp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Results card</a:t>
            </a:r>
          </a:p>
        </p:txBody>
      </p:sp>
      <p:pic>
        <p:nvPicPr>
          <p:cNvPr id="347" name="Screen Shot 2015-02-24 at 4.17.1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970" y="880209"/>
            <a:ext cx="5748532" cy="4133188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>
            <a:off x="1732805" y="5165090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Background: #fff, </a:t>
            </a:r>
            <a:endParaRPr sz="1600"/>
          </a:p>
          <a:p>
            <a:pPr lvl="0"/>
            <a:r>
              <a:rPr sz="1600"/>
              <a:t>Box-shadow: 0 0 4px rgba(0,0,0,0.25);</a:t>
            </a:r>
            <a:endParaRPr sz="1600"/>
          </a:p>
          <a:p>
            <a:pPr lvl="0"/>
            <a:endParaRPr sz="1600"/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Results card (summary boxes)</a:t>
            </a:r>
          </a:p>
        </p:txBody>
      </p:sp>
      <p:sp>
        <p:nvSpPr>
          <p:cNvPr id="351" name="Shape 351"/>
          <p:cNvSpPr/>
          <p:nvPr/>
        </p:nvSpPr>
        <p:spPr>
          <a:xfrm>
            <a:off x="1732805" y="2709461"/>
            <a:ext cx="5384047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Heading (h3, small)</a:t>
            </a:r>
            <a:endParaRPr sz="1600"/>
          </a:p>
          <a:p>
            <a:pPr lvl="0"/>
            <a:r>
              <a:rPr sz="1600"/>
              <a:t>Font-size: 13px, text-transform: uppercase, font: Open Sans, color: rgba(0, 0, 0, 0.6), line-height: normal,</a:t>
            </a:r>
            <a:endParaRPr sz="1600"/>
          </a:p>
        </p:txBody>
      </p:sp>
      <p:pic>
        <p:nvPicPr>
          <p:cNvPr id="352" name="Screen Shot 2015-02-24 at 4.57.3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302" y="934146"/>
            <a:ext cx="6437849" cy="1661125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1745505" y="3816792"/>
            <a:ext cx="6288843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Heading (number)</a:t>
            </a:r>
            <a:endParaRPr sz="1600"/>
          </a:p>
          <a:p>
            <a:pPr lvl="0"/>
            <a:r>
              <a:rPr sz="1600"/>
              <a:t>Font-size: 32px, font: Open Sans, color: rgba(0, 0, 0, 0.6);</a:t>
            </a:r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  <p:sp>
        <p:nvSpPr>
          <p:cNvPr id="354" name="Shape 354"/>
          <p:cNvSpPr/>
          <p:nvPr/>
        </p:nvSpPr>
        <p:spPr>
          <a:xfrm>
            <a:off x="1783605" y="4728652"/>
            <a:ext cx="628884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Paragraph</a:t>
            </a:r>
            <a:endParaRPr sz="1600"/>
          </a:p>
          <a:p>
            <a:pPr lvl="0"/>
            <a:r>
              <a:rPr sz="1600"/>
              <a:t>Font-size: 13px, line-height: normal, font: Open Sans, color: rgba(0, 0, 0, 0.6);</a:t>
            </a:r>
            <a:endParaRPr sz="1600"/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Results sidebar</a:t>
            </a:r>
          </a:p>
        </p:txBody>
      </p:sp>
      <p:sp>
        <p:nvSpPr>
          <p:cNvPr id="357" name="Shape 357"/>
          <p:cNvSpPr/>
          <p:nvPr/>
        </p:nvSpPr>
        <p:spPr>
          <a:xfrm>
            <a:off x="161088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Background: #e8e9ea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Headings: (h4) Font-size: 16px, Text transform: uppercase, font-weight: bold, Font: Open Sans, Line-height: normal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Links: Border-bottom: 1px solid #0c648c, color: #0c648c, font-size: 13px</a:t>
            </a:r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58" name="Screen Shot 2015-02-24 at 4.46.1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169" y="2796659"/>
            <a:ext cx="3073293" cy="3598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Tool widget (Light version)</a:t>
            </a:r>
          </a:p>
        </p:txBody>
      </p:sp>
      <p:sp>
        <p:nvSpPr>
          <p:cNvPr id="361" name="Shape 361"/>
          <p:cNvSpPr/>
          <p:nvPr/>
        </p:nvSpPr>
        <p:spPr>
          <a:xfrm>
            <a:off x="161088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Headings: (h4) Font-size: 16px, Text transform: uppercase, font-weight: bold, Font: Open Sans, Line-height: normal, color: rgb(51, 51, 51);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Links: color: #0c648c, font-size: 13px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List items: border-bottom: 4px solid rgba(0,0,0,0.05)</a:t>
            </a:r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62" name="Screen Shot 2015-02-24 at 4.52.2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469" y="3000203"/>
            <a:ext cx="2445925" cy="3155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1611992" y="487215"/>
            <a:ext cx="580048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 lvl="0">
              <a:defRPr b="0" sz="1800"/>
            </a:pPr>
            <a:r>
              <a:rPr b="1" sz="1600"/>
              <a:t>Tool widget (Dark version)</a:t>
            </a:r>
          </a:p>
        </p:txBody>
      </p:sp>
      <p:sp>
        <p:nvSpPr>
          <p:cNvPr id="365" name="Shape 365"/>
          <p:cNvSpPr/>
          <p:nvPr/>
        </p:nvSpPr>
        <p:spPr>
          <a:xfrm>
            <a:off x="1610885" y="1040130"/>
            <a:ext cx="6288843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/>
              <a:t>Headings: (h4) Font-size: 16px, Text transform: uppercase, font-weight: bold, Font: Open Sans, Line-height: normal, color: #fff;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Links: color: #fff, font-size: 13px</a:t>
            </a:r>
            <a:endParaRPr sz="1600"/>
          </a:p>
          <a:p>
            <a:pPr lvl="0"/>
            <a:endParaRPr sz="1600"/>
          </a:p>
          <a:p>
            <a:pPr lvl="0"/>
            <a:r>
              <a:rPr sz="1600"/>
              <a:t>List items: border-bottom: 4px solid rgba(255,255,255,0.1)</a:t>
            </a:r>
            <a:endParaRPr sz="1600"/>
          </a:p>
          <a:p>
            <a:pPr lvl="0"/>
            <a:endParaRPr sz="1600"/>
          </a:p>
          <a:p>
            <a:pPr lvl="0"/>
            <a:endParaRPr sz="1600"/>
          </a:p>
        </p:txBody>
      </p:sp>
      <p:pic>
        <p:nvPicPr>
          <p:cNvPr id="366" name="Screen Shot 2015-02-24 at 4.54.0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475" y="3118167"/>
            <a:ext cx="3799060" cy="2503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11.png" descr="H3-GetAnswe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759" y="2451447"/>
            <a:ext cx="3840942" cy="617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12.png" descr="H2-GetAnswe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625" y="980522"/>
            <a:ext cx="8347594" cy="7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922199" y="734095"/>
            <a:ext cx="652389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H2 – Bitter 35px #333 font-weight 400, letter-spacing normal, line-height 32px</a:t>
            </a:r>
          </a:p>
        </p:txBody>
      </p:sp>
      <p:sp>
        <p:nvSpPr>
          <p:cNvPr id="83" name="Shape 83"/>
          <p:cNvSpPr/>
          <p:nvPr/>
        </p:nvSpPr>
        <p:spPr>
          <a:xfrm>
            <a:off x="922199" y="1897758"/>
            <a:ext cx="656983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/>
              <a:t>H3 – Bitter 21px #666 font-weight 400, letter-spacing normal, line-height 25px</a:t>
            </a:r>
            <a:endParaRPr sz="1600"/>
          </a:p>
          <a:p>
            <a:pPr lvl="0"/>
            <a:r>
              <a:rPr sz="1600"/>
              <a:t>Border-bottom – 1px #CCC</a:t>
            </a:r>
          </a:p>
        </p:txBody>
      </p:sp>
      <p:pic>
        <p:nvPicPr>
          <p:cNvPr id="84" name="image13.png" descr="List-Rollover-GetAnswer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955" y="3686940"/>
            <a:ext cx="2437339" cy="261044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922199" y="3317607"/>
            <a:ext cx="763752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List – Open Sans 16px #0C648C font-weight 400, text decoration underline, line-height 24px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Secondary CTA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891470" y="754569"/>
            <a:ext cx="77634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Glyphicon – 34px #FFF, font-weight 400, background-color #043F59</a:t>
            </a:r>
          </a:p>
        </p:txBody>
      </p:sp>
      <p:sp>
        <p:nvSpPr>
          <p:cNvPr id="90" name="Shape 90"/>
          <p:cNvSpPr/>
          <p:nvPr/>
        </p:nvSpPr>
        <p:spPr>
          <a:xfrm>
            <a:off x="891469" y="2274988"/>
            <a:ext cx="722104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Title – Open Sans 26px #FFF, font-weight: bold, letter-spacing -1px</a:t>
            </a:r>
          </a:p>
        </p:txBody>
      </p:sp>
      <p:sp>
        <p:nvSpPr>
          <p:cNvPr id="91" name="Shape 91"/>
          <p:cNvSpPr/>
          <p:nvPr/>
        </p:nvSpPr>
        <p:spPr>
          <a:xfrm>
            <a:off x="901713" y="3636702"/>
            <a:ext cx="72107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Default – Open Sans 20px Bold #FFF, background #</a:t>
            </a:r>
            <a:r>
              <a:rPr sz="1600"/>
              <a:t>12890e</a:t>
            </a:r>
            <a:r>
              <a:rPr sz="1600"/>
              <a:t>, padding 35px, </a:t>
            </a:r>
          </a:p>
        </p:txBody>
      </p:sp>
      <p:pic>
        <p:nvPicPr>
          <p:cNvPr id="92" name="image14.png" descr="Glyphicon-SCT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964" y="1123900"/>
            <a:ext cx="993075" cy="781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15.png" descr="Title-SCT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964" y="2644319"/>
            <a:ext cx="7118544" cy="612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image16.png" descr="Button-SCTA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964" y="4006034"/>
            <a:ext cx="2796004" cy="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17.png" descr="Button-Rollover_SCTA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3964" y="5309006"/>
            <a:ext cx="2744543" cy="65183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891470" y="4908701"/>
            <a:ext cx="730252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/>
              <a:t>Button Rollover – Open Sans 20px Bold #FFF, background </a:t>
            </a:r>
            <a:r>
              <a:rPr sz="1600"/>
              <a:t>#</a:t>
            </a:r>
            <a:r>
              <a:rPr sz="1600"/>
              <a:t>138F0E, padding 35px, 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